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3" r:id="rId8"/>
    <p:sldId id="262" r:id="rId9"/>
    <p:sldId id="264" r:id="rId10"/>
    <p:sldId id="266" r:id="rId11"/>
    <p:sldId id="265"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B60FD699-87C4-4A71-B761-AFB8AA86A3E0}" type="datetimeFigureOut">
              <a:rPr lang="en-US" smtClean="0"/>
              <a:pPr/>
              <a:t>8/29/2014</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3AAC5ADE-9223-48E5-9ADE-821672F5D48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60FD699-87C4-4A71-B761-AFB8AA86A3E0}" type="datetimeFigureOut">
              <a:rPr lang="en-US" smtClean="0"/>
              <a:pPr/>
              <a:t>8/29/2014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AC5ADE-9223-48E5-9ADE-821672F5D48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60FD699-87C4-4A71-B761-AFB8AA86A3E0}" type="datetimeFigureOut">
              <a:rPr lang="en-US" smtClean="0"/>
              <a:pPr/>
              <a:t>8/29/2014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AC5ADE-9223-48E5-9ADE-821672F5D48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60FD699-87C4-4A71-B761-AFB8AA86A3E0}" type="datetimeFigureOut">
              <a:rPr lang="en-US" smtClean="0"/>
              <a:pPr/>
              <a:t>8/29/2014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AC5ADE-9223-48E5-9ADE-821672F5D48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B60FD699-87C4-4A71-B761-AFB8AA86A3E0}" type="datetimeFigureOut">
              <a:rPr lang="en-US" smtClean="0"/>
              <a:pPr/>
              <a:t>8/29/2014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AC5ADE-9223-48E5-9ADE-821672F5D48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60FD699-87C4-4A71-B761-AFB8AA86A3E0}" type="datetimeFigureOut">
              <a:rPr lang="en-US" smtClean="0"/>
              <a:pPr/>
              <a:t>8/29/2014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AC5ADE-9223-48E5-9ADE-821672F5D48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B60FD699-87C4-4A71-B761-AFB8AA86A3E0}" type="datetimeFigureOut">
              <a:rPr lang="en-US" smtClean="0"/>
              <a:pPr/>
              <a:t>8/29/2014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AC5ADE-9223-48E5-9ADE-821672F5D48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60FD699-87C4-4A71-B761-AFB8AA86A3E0}" type="datetimeFigureOut">
              <a:rPr lang="en-US" smtClean="0"/>
              <a:pPr/>
              <a:t>8/29/2014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AC5ADE-9223-48E5-9ADE-821672F5D48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0FD699-87C4-4A71-B761-AFB8AA86A3E0}" type="datetimeFigureOut">
              <a:rPr lang="en-US" smtClean="0"/>
              <a:pPr/>
              <a:t>8/29/2014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AC5ADE-9223-48E5-9ADE-821672F5D48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60FD699-87C4-4A71-B761-AFB8AA86A3E0}" type="datetimeFigureOut">
              <a:rPr lang="en-US" smtClean="0"/>
              <a:pPr/>
              <a:t>8/29/2014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AC5ADE-9223-48E5-9ADE-821672F5D48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60FD699-87C4-4A71-B761-AFB8AA86A3E0}" type="datetimeFigureOut">
              <a:rPr lang="en-US" smtClean="0"/>
              <a:pPr/>
              <a:t>8/29/2014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3AAC5ADE-9223-48E5-9ADE-821672F5D48C}"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60FD699-87C4-4A71-B761-AFB8AA86A3E0}" type="datetimeFigureOut">
              <a:rPr lang="en-US" smtClean="0"/>
              <a:pPr/>
              <a:t>8/29/2014</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3AAC5ADE-9223-48E5-9ADE-821672F5D48C}"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752600"/>
            <a:ext cx="7772400" cy="2228850"/>
          </a:xfrm>
        </p:spPr>
        <p:txBody>
          <a:bodyPr>
            <a:normAutofit fontScale="90000"/>
          </a:bodyPr>
          <a:lstStyle/>
          <a:p>
            <a:pPr algn="ctr"/>
            <a:r>
              <a:rPr lang="en-US" dirty="0" smtClean="0"/>
              <a:t>Non Salary Budget Scheme</a:t>
            </a:r>
            <a:br>
              <a:rPr lang="en-US" dirty="0" smtClean="0"/>
            </a:br>
            <a:r>
              <a:rPr lang="en-US" dirty="0" smtClean="0"/>
              <a:t> for </a:t>
            </a:r>
            <a:br>
              <a:rPr lang="en-US" dirty="0" smtClean="0"/>
            </a:br>
            <a:r>
              <a:rPr lang="en-US" dirty="0" smtClean="0"/>
              <a:t>Primary &amp; Elementary Schools </a:t>
            </a:r>
            <a:endParaRPr lang="en-US" dirty="0"/>
          </a:p>
        </p:txBody>
      </p:sp>
      <p:sp>
        <p:nvSpPr>
          <p:cNvPr id="3" name="Subtitle 2"/>
          <p:cNvSpPr>
            <a:spLocks noGrp="1"/>
          </p:cNvSpPr>
          <p:nvPr>
            <p:ph type="subTitle" idx="1"/>
          </p:nvPr>
        </p:nvSpPr>
        <p:spPr>
          <a:xfrm>
            <a:off x="2209800" y="3962400"/>
            <a:ext cx="5029200" cy="1066800"/>
          </a:xfrm>
        </p:spPr>
        <p:txBody>
          <a:bodyPr/>
          <a:lstStyle/>
          <a:p>
            <a:pPr algn="ctr"/>
            <a:r>
              <a:rPr lang="en-US" dirty="0" smtClean="0"/>
              <a:t>PMIU </a:t>
            </a:r>
          </a:p>
          <a:p>
            <a:pPr algn="ctr"/>
            <a:r>
              <a:rPr lang="en-US" dirty="0" smtClean="0"/>
              <a:t>Punjab Government </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838200"/>
            <a:ext cx="8839200" cy="438912"/>
          </a:xfrm>
        </p:spPr>
        <p:txBody>
          <a:bodyPr>
            <a:noAutofit/>
          </a:bodyPr>
          <a:lstStyle/>
          <a:p>
            <a:r>
              <a:rPr lang="en-US" sz="1600" b="1" dirty="0" smtClean="0"/>
              <a:t>								                  </a:t>
            </a:r>
            <a:r>
              <a:rPr lang="en-US" sz="1600" b="1" dirty="0" smtClean="0">
                <a:solidFill>
                  <a:srgbClr val="FF0000"/>
                </a:solidFill>
              </a:rPr>
              <a:t>Stage-2</a:t>
            </a:r>
            <a:r>
              <a:rPr lang="en-US" sz="1600" b="1" dirty="0" smtClean="0"/>
              <a:t> </a:t>
            </a:r>
            <a:br>
              <a:rPr lang="en-US" sz="1600" b="1" dirty="0" smtClean="0"/>
            </a:br>
            <a:r>
              <a:rPr lang="en-US" sz="3200" b="1" dirty="0" smtClean="0">
                <a:solidFill>
                  <a:schemeClr val="tx1"/>
                </a:solidFill>
                <a:latin typeface="Arial Black" pitchFamily="34" charset="0"/>
                <a:cs typeface="Aharoni" pitchFamily="2" charset="-79"/>
              </a:rPr>
              <a:t>Current  Situation Analysis of School</a:t>
            </a:r>
          </a:p>
        </p:txBody>
      </p:sp>
      <p:sp>
        <p:nvSpPr>
          <p:cNvPr id="3" name="Content Placeholder 2"/>
          <p:cNvSpPr>
            <a:spLocks noGrp="1"/>
          </p:cNvSpPr>
          <p:nvPr>
            <p:ph idx="1"/>
          </p:nvPr>
        </p:nvSpPr>
        <p:spPr>
          <a:xfrm>
            <a:off x="457200" y="1828800"/>
            <a:ext cx="8229600" cy="4495800"/>
          </a:xfrm>
        </p:spPr>
        <p:txBody>
          <a:bodyPr/>
          <a:lstStyle/>
          <a:p>
            <a:r>
              <a:rPr lang="en-US" dirty="0" smtClean="0"/>
              <a:t>School baseline will be conducted </a:t>
            </a:r>
          </a:p>
          <a:p>
            <a:r>
              <a:rPr lang="en-US" dirty="0" smtClean="0"/>
              <a:t>Information of teachers attendance, results, cleanliness and basic facilities will be gathered </a:t>
            </a:r>
          </a:p>
          <a:p>
            <a:r>
              <a:rPr lang="en-US" dirty="0" smtClean="0"/>
              <a:t>Use school’s data, govt. reports and MEAs record </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04088"/>
            <a:ext cx="8915400" cy="743712"/>
          </a:xfrm>
        </p:spPr>
        <p:txBody>
          <a:bodyPr>
            <a:normAutofit fontScale="90000"/>
          </a:bodyPr>
          <a:lstStyle/>
          <a:p>
            <a:pPr lvl="0"/>
            <a:r>
              <a:rPr lang="en-US" sz="3600" b="1" dirty="0" smtClean="0"/>
              <a:t> 									</a:t>
            </a:r>
            <a:r>
              <a:rPr lang="en-US" sz="1800" b="1" dirty="0" smtClean="0">
                <a:solidFill>
                  <a:srgbClr val="FF0000"/>
                </a:solidFill>
              </a:rPr>
              <a:t>Stage-</a:t>
            </a:r>
            <a:r>
              <a:rPr lang="en-US" sz="1600" b="1" dirty="0" smtClean="0">
                <a:solidFill>
                  <a:srgbClr val="FF0000"/>
                </a:solidFill>
              </a:rPr>
              <a:t>3 </a:t>
            </a:r>
            <a:r>
              <a:rPr lang="en-US" sz="3100" b="1" dirty="0" smtClean="0">
                <a:solidFill>
                  <a:srgbClr val="FF0000"/>
                </a:solidFill>
                <a:latin typeface="Arial Black" pitchFamily="34" charset="0"/>
                <a:cs typeface="Aharoni" pitchFamily="2" charset="-79"/>
              </a:rPr>
              <a:t/>
            </a:r>
            <a:br>
              <a:rPr lang="en-US" sz="3100" b="1" dirty="0" smtClean="0">
                <a:solidFill>
                  <a:srgbClr val="FF0000"/>
                </a:solidFill>
                <a:latin typeface="Arial Black" pitchFamily="34" charset="0"/>
                <a:cs typeface="Aharoni" pitchFamily="2" charset="-79"/>
              </a:rPr>
            </a:br>
            <a:r>
              <a:rPr lang="en-US" sz="3100" b="1" dirty="0" smtClean="0">
                <a:solidFill>
                  <a:schemeClr val="tx1"/>
                </a:solidFill>
                <a:latin typeface="Arial Black" pitchFamily="34" charset="0"/>
                <a:cs typeface="Aharoni" pitchFamily="2" charset="-79"/>
              </a:rPr>
              <a:t>Identification of School’s Objectives/ Aims</a:t>
            </a:r>
            <a:r>
              <a:rPr lang="en-US" sz="3600" b="1" dirty="0" smtClean="0">
                <a:solidFill>
                  <a:schemeClr val="tx1"/>
                </a:solidFill>
                <a:latin typeface="Arial Black" pitchFamily="34" charset="0"/>
                <a:cs typeface="Aharoni" pitchFamily="2" charset="-79"/>
              </a:rPr>
              <a:t> </a:t>
            </a:r>
            <a:endParaRPr lang="en-US" dirty="0"/>
          </a:p>
        </p:txBody>
      </p:sp>
      <p:sp>
        <p:nvSpPr>
          <p:cNvPr id="3" name="Content Placeholder 2"/>
          <p:cNvSpPr>
            <a:spLocks noGrp="1"/>
          </p:cNvSpPr>
          <p:nvPr>
            <p:ph idx="1"/>
          </p:nvPr>
        </p:nvSpPr>
        <p:spPr/>
        <p:txBody>
          <a:bodyPr/>
          <a:lstStyle/>
          <a:p>
            <a:r>
              <a:rPr lang="en-US" dirty="0" smtClean="0"/>
              <a:t>3 to 6 comprehensive objective are sufficient for proper implementation of SBAP and results</a:t>
            </a:r>
          </a:p>
          <a:p>
            <a:r>
              <a:rPr lang="en-US" dirty="0" smtClean="0"/>
              <a:t>Objective will be prepared by SC and Head Teacher </a:t>
            </a:r>
          </a:p>
          <a:p>
            <a:r>
              <a:rPr lang="en-US" dirty="0" smtClean="0"/>
              <a:t>Objectives set by govt. will be considered as per NSB Policy section 2.3 </a:t>
            </a:r>
          </a:p>
          <a:p>
            <a:pPr>
              <a:buNone/>
            </a:pPr>
            <a:r>
              <a:rPr lang="en-US" dirty="0" smtClean="0"/>
              <a:t>Example:</a:t>
            </a:r>
          </a:p>
          <a:p>
            <a:pPr lvl="2"/>
            <a:r>
              <a:rPr lang="en-US" dirty="0" smtClean="0"/>
              <a:t>Improvement in educational environment</a:t>
            </a:r>
          </a:p>
          <a:p>
            <a:pPr lvl="2"/>
            <a:r>
              <a:rPr lang="en-US" dirty="0" smtClean="0"/>
              <a:t>Improvement in physical environment</a:t>
            </a:r>
          </a:p>
          <a:p>
            <a:pPr lvl="2"/>
            <a:r>
              <a:rPr lang="en-US" dirty="0" smtClean="0"/>
              <a:t>Ensure the retention of students  </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04088"/>
            <a:ext cx="8915400" cy="743712"/>
          </a:xfrm>
        </p:spPr>
        <p:txBody>
          <a:bodyPr>
            <a:normAutofit fontScale="90000"/>
          </a:bodyPr>
          <a:lstStyle/>
          <a:p>
            <a:r>
              <a:rPr lang="en-US" sz="3600" b="1" dirty="0" smtClean="0"/>
              <a:t> 									</a:t>
            </a:r>
            <a:r>
              <a:rPr lang="en-US" sz="1800" b="1" dirty="0" smtClean="0">
                <a:solidFill>
                  <a:srgbClr val="FF0000"/>
                </a:solidFill>
              </a:rPr>
              <a:t>Stage-4 </a:t>
            </a:r>
            <a:r>
              <a:rPr lang="en-US" sz="3600" b="1" dirty="0" smtClean="0">
                <a:solidFill>
                  <a:srgbClr val="FF0000"/>
                </a:solidFill>
                <a:latin typeface="Arial Black" pitchFamily="34" charset="0"/>
                <a:cs typeface="Aharoni" pitchFamily="2" charset="-79"/>
              </a:rPr>
              <a:t/>
            </a:r>
            <a:br>
              <a:rPr lang="en-US" sz="3600" b="1" dirty="0" smtClean="0">
                <a:solidFill>
                  <a:srgbClr val="FF0000"/>
                </a:solidFill>
                <a:latin typeface="Arial Black" pitchFamily="34" charset="0"/>
                <a:cs typeface="Aharoni" pitchFamily="2" charset="-79"/>
              </a:rPr>
            </a:br>
            <a:r>
              <a:rPr lang="en-US" sz="3200" b="1" dirty="0" smtClean="0">
                <a:solidFill>
                  <a:schemeClr val="tx1"/>
                </a:solidFill>
                <a:latin typeface="Arial Black" pitchFamily="34" charset="0"/>
                <a:cs typeface="Aharoni" pitchFamily="2" charset="-79"/>
              </a:rPr>
              <a:t>Identification of School’s Need </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School needs will be identified according to the SC policy 2007</a:t>
            </a:r>
          </a:p>
          <a:p>
            <a:r>
              <a:rPr lang="en-US" dirty="0" smtClean="0"/>
              <a:t>Daily school’s need i.e. educational and learning material will be addressed</a:t>
            </a:r>
          </a:p>
          <a:p>
            <a:r>
              <a:rPr lang="en-US" dirty="0" smtClean="0"/>
              <a:t>Taken steps to reduce Drop out and improve the attendance </a:t>
            </a:r>
          </a:p>
          <a:p>
            <a:r>
              <a:rPr lang="en-US" dirty="0" smtClean="0"/>
              <a:t>Any kind of Changes/ situations which can makes future requirements </a:t>
            </a:r>
          </a:p>
          <a:p>
            <a:pPr>
              <a:buNone/>
            </a:pPr>
            <a:r>
              <a:rPr lang="en-US" dirty="0" smtClean="0"/>
              <a:t>Example </a:t>
            </a:r>
          </a:p>
          <a:p>
            <a:pPr>
              <a:buNone/>
            </a:pPr>
            <a:r>
              <a:rPr lang="en-US" sz="1800" dirty="0" smtClean="0"/>
              <a:t>	White wash, cleanliness of classrooms and wash rooms ,utility bills, repair of boundary wall, stationary, new furniture and repair of existing furniture, sanitary work etc.</a:t>
            </a:r>
            <a:endParaRPr lang="en-US" sz="1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04088"/>
            <a:ext cx="8915400" cy="743712"/>
          </a:xfrm>
        </p:spPr>
        <p:txBody>
          <a:bodyPr>
            <a:normAutofit fontScale="90000"/>
          </a:bodyPr>
          <a:lstStyle/>
          <a:p>
            <a:pPr lvl="0"/>
            <a:r>
              <a:rPr lang="en-US" sz="3600" b="1" dirty="0" smtClean="0"/>
              <a:t> 									</a:t>
            </a:r>
            <a:r>
              <a:rPr lang="en-US" sz="1800" b="1" dirty="0" smtClean="0">
                <a:solidFill>
                  <a:srgbClr val="FF0000"/>
                </a:solidFill>
              </a:rPr>
              <a:t>Stage-5 </a:t>
            </a:r>
            <a:r>
              <a:rPr lang="en-US" sz="3600" b="1" dirty="0" smtClean="0">
                <a:solidFill>
                  <a:srgbClr val="FF0000"/>
                </a:solidFill>
                <a:latin typeface="Arial Black" pitchFamily="34" charset="0"/>
                <a:cs typeface="Aharoni" pitchFamily="2" charset="-79"/>
              </a:rPr>
              <a:t/>
            </a:r>
            <a:br>
              <a:rPr lang="en-US" sz="3600" b="1" dirty="0" smtClean="0">
                <a:solidFill>
                  <a:srgbClr val="FF0000"/>
                </a:solidFill>
                <a:latin typeface="Arial Black" pitchFamily="34" charset="0"/>
                <a:cs typeface="Aharoni" pitchFamily="2" charset="-79"/>
              </a:rPr>
            </a:br>
            <a:r>
              <a:rPr lang="en-US" sz="2700" b="1" dirty="0" smtClean="0">
                <a:solidFill>
                  <a:schemeClr val="tx1"/>
                </a:solidFill>
                <a:latin typeface="Arial Black" pitchFamily="34" charset="0"/>
                <a:cs typeface="Aharoni" pitchFamily="2" charset="-79"/>
              </a:rPr>
              <a:t>Classification/ Categorization of  school’s need</a:t>
            </a:r>
            <a:endParaRPr lang="en-US" dirty="0"/>
          </a:p>
        </p:txBody>
      </p:sp>
      <p:sp>
        <p:nvSpPr>
          <p:cNvPr id="3" name="Content Placeholder 2"/>
          <p:cNvSpPr>
            <a:spLocks noGrp="1"/>
          </p:cNvSpPr>
          <p:nvPr>
            <p:ph idx="1"/>
          </p:nvPr>
        </p:nvSpPr>
        <p:spPr>
          <a:xfrm>
            <a:off x="228600" y="1935480"/>
            <a:ext cx="8686800" cy="4389120"/>
          </a:xfrm>
        </p:spPr>
        <p:txBody>
          <a:bodyPr>
            <a:normAutofit/>
          </a:bodyPr>
          <a:lstStyle/>
          <a:p>
            <a:r>
              <a:rPr lang="en-US" dirty="0" smtClean="0"/>
              <a:t>All school needs will be Classified/ categorize in 2 groups for better results</a:t>
            </a:r>
          </a:p>
          <a:p>
            <a:pPr lvl="1"/>
            <a:r>
              <a:rPr lang="en-US" dirty="0" smtClean="0"/>
              <a:t>Compulsory Needs: </a:t>
            </a:r>
          </a:p>
          <a:p>
            <a:pPr lvl="1" algn="just">
              <a:buNone/>
            </a:pPr>
            <a:r>
              <a:rPr lang="en-US" sz="1600" dirty="0" smtClean="0"/>
              <a:t>	</a:t>
            </a:r>
            <a:r>
              <a:rPr lang="en-US" sz="1800" dirty="0" smtClean="0"/>
              <a:t>Repair &amp; white wash of classrooms, material for gardening, utility bill, accessories for cleanliness, cleanliness of school, repair of electric wiring, repair of furniture, purchase of furniture, sanitary work and drinking water, learning material, learning material for children</a:t>
            </a:r>
            <a:endParaRPr lang="en-US" sz="3600" dirty="0" smtClean="0"/>
          </a:p>
          <a:p>
            <a:pPr lvl="1"/>
            <a:r>
              <a:rPr lang="en-US" dirty="0" smtClean="0"/>
              <a:t>Important Needs:</a:t>
            </a:r>
          </a:p>
          <a:p>
            <a:pPr lvl="1">
              <a:buNone/>
            </a:pPr>
            <a:r>
              <a:rPr lang="en-US" sz="1600" dirty="0" smtClean="0"/>
              <a:t>     </a:t>
            </a:r>
            <a:r>
              <a:rPr lang="en-US" sz="1800" dirty="0" smtClean="0"/>
              <a:t>White wash of building, repair of boundary wall, plantation, stationary for learning &amp; office, temporary teachers, water tank, first aid box/ material</a:t>
            </a:r>
          </a:p>
          <a:p>
            <a:r>
              <a:rPr lang="en-US" dirty="0" smtClean="0"/>
              <a:t>Schools needs can be categorized according to the local situation</a:t>
            </a: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04088"/>
            <a:ext cx="8915400" cy="743712"/>
          </a:xfrm>
        </p:spPr>
        <p:txBody>
          <a:bodyPr>
            <a:normAutofit fontScale="90000"/>
          </a:bodyPr>
          <a:lstStyle/>
          <a:p>
            <a:r>
              <a:rPr lang="en-US" sz="3600" b="1" dirty="0" smtClean="0"/>
              <a:t> 									</a:t>
            </a:r>
            <a:r>
              <a:rPr lang="en-US" sz="1800" b="1" dirty="0" smtClean="0">
                <a:solidFill>
                  <a:srgbClr val="FF0000"/>
                </a:solidFill>
              </a:rPr>
              <a:t>Stage-6 </a:t>
            </a:r>
            <a:r>
              <a:rPr lang="en-US" sz="3600" b="1" dirty="0" smtClean="0">
                <a:solidFill>
                  <a:srgbClr val="FF0000"/>
                </a:solidFill>
                <a:latin typeface="Arial Black" pitchFamily="34" charset="0"/>
                <a:cs typeface="Aharoni" pitchFamily="2" charset="-79"/>
              </a:rPr>
              <a:t/>
            </a:r>
            <a:br>
              <a:rPr lang="en-US" sz="3600" b="1" dirty="0" smtClean="0">
                <a:solidFill>
                  <a:srgbClr val="FF0000"/>
                </a:solidFill>
                <a:latin typeface="Arial Black" pitchFamily="34" charset="0"/>
                <a:cs typeface="Aharoni" pitchFamily="2" charset="-79"/>
              </a:rPr>
            </a:br>
            <a:r>
              <a:rPr lang="en-US" sz="2800" b="1" dirty="0" smtClean="0">
                <a:solidFill>
                  <a:schemeClr val="tx1"/>
                </a:solidFill>
                <a:latin typeface="Arial Black" pitchFamily="34" charset="0"/>
                <a:cs typeface="Aharoni" pitchFamily="2" charset="-79"/>
              </a:rPr>
              <a:t>Cost Estimation of School Needs</a:t>
            </a:r>
            <a:endParaRPr lang="en-US" dirty="0"/>
          </a:p>
        </p:txBody>
      </p:sp>
      <p:sp>
        <p:nvSpPr>
          <p:cNvPr id="3" name="Content Placeholder 2"/>
          <p:cNvSpPr>
            <a:spLocks noGrp="1"/>
          </p:cNvSpPr>
          <p:nvPr>
            <p:ph idx="1"/>
          </p:nvPr>
        </p:nvSpPr>
        <p:spPr/>
        <p:txBody>
          <a:bodyPr/>
          <a:lstStyle/>
          <a:p>
            <a:r>
              <a:rPr lang="en-US" dirty="0" smtClean="0"/>
              <a:t>Cost estimation of all needs will be done by SC and Head Teacher</a:t>
            </a:r>
          </a:p>
          <a:p>
            <a:r>
              <a:rPr lang="en-US" dirty="0" smtClean="0"/>
              <a:t>Consider all type of expenses like: </a:t>
            </a:r>
          </a:p>
          <a:p>
            <a:pPr lvl="1"/>
            <a:r>
              <a:rPr lang="en-US" dirty="0" smtClean="0"/>
              <a:t>Cost of material/ items</a:t>
            </a:r>
          </a:p>
          <a:p>
            <a:pPr lvl="1"/>
            <a:r>
              <a:rPr lang="en-US" dirty="0" smtClean="0"/>
              <a:t>Packing cost of items</a:t>
            </a:r>
          </a:p>
          <a:p>
            <a:pPr lvl="1"/>
            <a:r>
              <a:rPr lang="en-US" dirty="0" smtClean="0"/>
              <a:t>Transportation, loading/ unloading cost of items</a:t>
            </a:r>
          </a:p>
          <a:p>
            <a:pPr lvl="1"/>
            <a:r>
              <a:rPr lang="en-US" dirty="0" smtClean="0"/>
              <a:t>Installation cost </a:t>
            </a:r>
          </a:p>
          <a:p>
            <a:pPr lvl="1"/>
            <a:r>
              <a:rPr lang="en-US" dirty="0" smtClean="0"/>
              <a:t>Maintenance cost   </a:t>
            </a:r>
          </a:p>
          <a:p>
            <a:pPr lvl="1"/>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04088"/>
            <a:ext cx="8915400" cy="743712"/>
          </a:xfrm>
        </p:spPr>
        <p:txBody>
          <a:bodyPr>
            <a:normAutofit fontScale="90000"/>
          </a:bodyPr>
          <a:lstStyle/>
          <a:p>
            <a:pPr lvl="0"/>
            <a:r>
              <a:rPr lang="en-US" sz="3600" b="1" dirty="0" smtClean="0"/>
              <a:t> 									</a:t>
            </a:r>
            <a:r>
              <a:rPr lang="en-US" sz="1800" b="1" dirty="0" smtClean="0">
                <a:solidFill>
                  <a:srgbClr val="FF0000"/>
                </a:solidFill>
              </a:rPr>
              <a:t>Stage-7</a:t>
            </a:r>
            <a:r>
              <a:rPr lang="en-US" sz="1800" b="1" dirty="0" smtClean="0"/>
              <a:t> </a:t>
            </a:r>
            <a:r>
              <a:rPr lang="en-US" sz="3600" b="1" dirty="0" smtClean="0">
                <a:solidFill>
                  <a:schemeClr val="tx1"/>
                </a:solidFill>
                <a:latin typeface="Arial Black" pitchFamily="34" charset="0"/>
                <a:cs typeface="Aharoni" pitchFamily="2" charset="-79"/>
              </a:rPr>
              <a:t/>
            </a:r>
            <a:br>
              <a:rPr lang="en-US" sz="3600" b="1" dirty="0" smtClean="0">
                <a:solidFill>
                  <a:schemeClr val="tx1"/>
                </a:solidFill>
                <a:latin typeface="Arial Black" pitchFamily="34" charset="0"/>
                <a:cs typeface="Aharoni" pitchFamily="2" charset="-79"/>
              </a:rPr>
            </a:br>
            <a:r>
              <a:rPr lang="en-US" sz="2400" b="1" dirty="0" smtClean="0">
                <a:solidFill>
                  <a:schemeClr val="tx1"/>
                </a:solidFill>
                <a:latin typeface="Arial Black" pitchFamily="34" charset="0"/>
                <a:cs typeface="Aharoni" pitchFamily="2" charset="-79"/>
              </a:rPr>
              <a:t>Preparation of Budget </a:t>
            </a:r>
            <a:endParaRPr lang="en-US" dirty="0"/>
          </a:p>
        </p:txBody>
      </p:sp>
      <p:sp>
        <p:nvSpPr>
          <p:cNvPr id="3" name="Content Placeholder 2"/>
          <p:cNvSpPr>
            <a:spLocks noGrp="1"/>
          </p:cNvSpPr>
          <p:nvPr>
            <p:ph idx="1"/>
          </p:nvPr>
        </p:nvSpPr>
        <p:spPr/>
        <p:txBody>
          <a:bodyPr/>
          <a:lstStyle/>
          <a:p>
            <a:r>
              <a:rPr lang="en-US" dirty="0" smtClean="0"/>
              <a:t>SBAP Budget will be prepared for Primary &amp; Elementary schools according to SC policy 2007</a:t>
            </a:r>
          </a:p>
          <a:p>
            <a:r>
              <a:rPr lang="en-US" dirty="0" smtClean="0"/>
              <a:t>SBAP/ SDP will be prepared, quantity &amp; quality will be mentioned in plan</a:t>
            </a:r>
          </a:p>
          <a:p>
            <a:r>
              <a:rPr lang="en-US" dirty="0" smtClean="0"/>
              <a:t>All item’s cost will be mentioned in plan separately  </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Approval of SBAP</a:t>
            </a:r>
            <a:endParaRPr lang="en-US" dirty="0"/>
          </a:p>
        </p:txBody>
      </p:sp>
      <p:sp>
        <p:nvSpPr>
          <p:cNvPr id="3" name="Content Placeholder 2"/>
          <p:cNvSpPr>
            <a:spLocks noGrp="1"/>
          </p:cNvSpPr>
          <p:nvPr>
            <p:ph idx="1"/>
          </p:nvPr>
        </p:nvSpPr>
        <p:spPr/>
        <p:txBody>
          <a:bodyPr>
            <a:normAutofit/>
          </a:bodyPr>
          <a:lstStyle/>
          <a:p>
            <a:r>
              <a:rPr lang="en-US" dirty="0" smtClean="0"/>
              <a:t>SC and school staff  will prepare the SBAP</a:t>
            </a:r>
          </a:p>
          <a:p>
            <a:r>
              <a:rPr lang="en-US" dirty="0" smtClean="0"/>
              <a:t>SBAP will be approved in SC meeting through voting according to SC policy 2007</a:t>
            </a:r>
          </a:p>
          <a:p>
            <a:r>
              <a:rPr lang="en-US" dirty="0" smtClean="0"/>
              <a:t>Approved SBAP will be sent to AEO for review</a:t>
            </a:r>
          </a:p>
          <a:p>
            <a:r>
              <a:rPr lang="en-US" dirty="0" smtClean="0"/>
              <a:t>AEO can point out/ objection on any item(s) and inform to SC in writing with CC to relevant Dy. DEO</a:t>
            </a:r>
          </a:p>
          <a:p>
            <a:r>
              <a:rPr lang="en-US" dirty="0" smtClean="0"/>
              <a:t>Objections will be discussed in SC meeting and send  the answer to Relevant Dy. DEO</a:t>
            </a:r>
          </a:p>
          <a:p>
            <a:r>
              <a:rPr lang="en-US" dirty="0" smtClean="0"/>
              <a:t>Dy. DEO will solve the issue after visiting the school </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Implementation of SBAP/ Budget</a:t>
            </a:r>
            <a:endParaRPr lang="en-US" dirty="0"/>
          </a:p>
        </p:txBody>
      </p:sp>
      <p:sp>
        <p:nvSpPr>
          <p:cNvPr id="3" name="Content Placeholder 2"/>
          <p:cNvSpPr>
            <a:spLocks noGrp="1"/>
          </p:cNvSpPr>
          <p:nvPr>
            <p:ph idx="1"/>
          </p:nvPr>
        </p:nvSpPr>
        <p:spPr/>
        <p:txBody>
          <a:bodyPr>
            <a:normAutofit fontScale="92500"/>
          </a:bodyPr>
          <a:lstStyle/>
          <a:p>
            <a:r>
              <a:rPr lang="en-US" dirty="0" smtClean="0"/>
              <a:t>School head teacher will be responsible to implement</a:t>
            </a:r>
          </a:p>
          <a:p>
            <a:r>
              <a:rPr lang="en-US" dirty="0" smtClean="0"/>
              <a:t>Detailed implementation plan will be prepared </a:t>
            </a:r>
          </a:p>
          <a:p>
            <a:r>
              <a:rPr lang="en-US" dirty="0" smtClean="0"/>
              <a:t>Purchase items in bulk to reduce the cost </a:t>
            </a:r>
          </a:p>
          <a:p>
            <a:r>
              <a:rPr lang="en-US" dirty="0" smtClean="0"/>
              <a:t>Major work/ construction </a:t>
            </a:r>
            <a:r>
              <a:rPr lang="en-US" sz="2000" dirty="0" smtClean="0"/>
              <a:t>(which can be disturbed the daily school routine/ functions )</a:t>
            </a:r>
            <a:r>
              <a:rPr lang="en-US" dirty="0" smtClean="0"/>
              <a:t>will be started in summer vacation</a:t>
            </a:r>
          </a:p>
          <a:p>
            <a:r>
              <a:rPr lang="en-US" dirty="0" smtClean="0"/>
              <a:t>Procurement and Financial Guidelines for School Councils will be observed Like: </a:t>
            </a:r>
            <a:r>
              <a:rPr lang="en-US" sz="2000" dirty="0" smtClean="0"/>
              <a:t>1) diversified purchase </a:t>
            </a:r>
          </a:p>
          <a:p>
            <a:pPr>
              <a:buNone/>
            </a:pPr>
            <a:r>
              <a:rPr lang="en-US" sz="2000" dirty="0" smtClean="0"/>
              <a:t>2) purchase through quotations at local level 3) tendering at local level</a:t>
            </a:r>
          </a:p>
          <a:p>
            <a:r>
              <a:rPr lang="en-US" dirty="0" smtClean="0"/>
              <a:t>Funds will be transferred/ allocated from Special Drawing  Accounts (SDAs) in SC account in 4 equal installments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Accounting of SBAP			</a:t>
            </a:r>
            <a:r>
              <a:rPr lang="en-US" sz="1800" b="1" dirty="0" smtClean="0"/>
              <a:t>(cont.)</a:t>
            </a:r>
            <a:r>
              <a:rPr lang="en-US" b="1" dirty="0" smtClean="0"/>
              <a:t> </a:t>
            </a:r>
            <a:endParaRPr lang="en-US" b="1" dirty="0"/>
          </a:p>
        </p:txBody>
      </p:sp>
      <p:sp>
        <p:nvSpPr>
          <p:cNvPr id="3" name="Content Placeholder 2"/>
          <p:cNvSpPr>
            <a:spLocks noGrp="1"/>
          </p:cNvSpPr>
          <p:nvPr>
            <p:ph idx="1"/>
          </p:nvPr>
        </p:nvSpPr>
        <p:spPr/>
        <p:txBody>
          <a:bodyPr/>
          <a:lstStyle/>
          <a:p>
            <a:r>
              <a:rPr lang="en-US" dirty="0" smtClean="0"/>
              <a:t>Cash Book (Record for cash transaction)</a:t>
            </a:r>
          </a:p>
          <a:p>
            <a:pPr lvl="1"/>
            <a:r>
              <a:rPr lang="en-US" sz="2000" dirty="0" smtClean="0"/>
              <a:t>Cash amount/ transaction will be recorded</a:t>
            </a:r>
          </a:p>
          <a:p>
            <a:pPr lvl="1"/>
            <a:r>
              <a:rPr lang="en-US" sz="2000" dirty="0" smtClean="0"/>
              <a:t>Head teacher will paste the Receipts of purchased items and &amp;  CNIC copy of purchaser  in paste file </a:t>
            </a:r>
          </a:p>
          <a:p>
            <a:pPr lvl="1"/>
            <a:r>
              <a:rPr lang="en-US" sz="2000" dirty="0" smtClean="0"/>
              <a:t>School bank transactions detail (check #, date of issuance and name of person) will be entered in cash book </a:t>
            </a:r>
          </a:p>
          <a:p>
            <a:pPr lvl="1"/>
            <a:r>
              <a:rPr lang="en-US" sz="2000" dirty="0" smtClean="0"/>
              <a:t>SC can permit to head teacher to carry any specific amount not more than Rs. 5000/- in hand for daily expenses</a:t>
            </a:r>
          </a:p>
          <a:p>
            <a:pPr lvl="1"/>
            <a:r>
              <a:rPr lang="en-US" sz="2000" dirty="0" smtClean="0"/>
              <a:t>Head teacher can draw more than Rs. 5000/- as per need in one day </a:t>
            </a:r>
          </a:p>
          <a:p>
            <a:pPr lvl="1"/>
            <a:r>
              <a:rPr lang="en-US" sz="2000" dirty="0" smtClean="0"/>
              <a:t>In case of Rs. 10000/-  or above amounts for any item(s) will be paid through cross check</a:t>
            </a:r>
          </a:p>
          <a:p>
            <a:pPr lvl="1"/>
            <a:endParaRPr lang="en-US" sz="2000"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Accounting of SBAP			</a:t>
            </a:r>
            <a:r>
              <a:rPr lang="en-US" sz="1600" b="1" dirty="0" smtClean="0"/>
              <a:t>(cont.)</a:t>
            </a:r>
            <a:r>
              <a:rPr lang="en-US" b="1" dirty="0" smtClean="0"/>
              <a:t> </a:t>
            </a:r>
            <a:r>
              <a:rPr lang="en-US" dirty="0" smtClean="0"/>
              <a:t> </a:t>
            </a:r>
            <a:endParaRPr lang="en-US" dirty="0"/>
          </a:p>
        </p:txBody>
      </p:sp>
      <p:sp>
        <p:nvSpPr>
          <p:cNvPr id="3" name="Content Placeholder 2"/>
          <p:cNvSpPr>
            <a:spLocks noGrp="1"/>
          </p:cNvSpPr>
          <p:nvPr>
            <p:ph idx="1"/>
          </p:nvPr>
        </p:nvSpPr>
        <p:spPr/>
        <p:txBody>
          <a:bodyPr/>
          <a:lstStyle/>
          <a:p>
            <a:r>
              <a:rPr lang="en-US" dirty="0" smtClean="0"/>
              <a:t>Inventory Register (Record for material detail)</a:t>
            </a:r>
          </a:p>
          <a:p>
            <a:pPr lvl="1"/>
            <a:r>
              <a:rPr lang="en-US" sz="2000" dirty="0" smtClean="0"/>
              <a:t>Schools will prepare the inventory register</a:t>
            </a:r>
          </a:p>
          <a:p>
            <a:pPr lvl="1"/>
            <a:r>
              <a:rPr lang="en-US" sz="2000" dirty="0" smtClean="0"/>
              <a:t>All items available in school will be entered in school’s inventory register</a:t>
            </a:r>
          </a:p>
          <a:p>
            <a:pPr lvl="1"/>
            <a:r>
              <a:rPr lang="en-US" sz="2000" dirty="0" smtClean="0"/>
              <a:t>New purchased material will be entered in inventory register </a:t>
            </a:r>
          </a:p>
          <a:p>
            <a:pPr lvl="1"/>
            <a:endParaRPr lang="en-US" sz="2000" dirty="0" smtClean="0"/>
          </a:p>
          <a:p>
            <a:pPr lvl="1"/>
            <a:endParaRPr lang="en-US" sz="2000"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 of Scheme</a:t>
            </a:r>
            <a:endParaRPr lang="en-US" dirty="0"/>
          </a:p>
        </p:txBody>
      </p:sp>
      <p:sp>
        <p:nvSpPr>
          <p:cNvPr id="3" name="Content Placeholder 2"/>
          <p:cNvSpPr>
            <a:spLocks noGrp="1"/>
          </p:cNvSpPr>
          <p:nvPr>
            <p:ph idx="1"/>
          </p:nvPr>
        </p:nvSpPr>
        <p:spPr/>
        <p:txBody>
          <a:bodyPr/>
          <a:lstStyle/>
          <a:p>
            <a:r>
              <a:rPr lang="en-US" dirty="0" smtClean="0"/>
              <a:t>To reduce the budgetary constraints of school</a:t>
            </a:r>
          </a:p>
          <a:p>
            <a:r>
              <a:rPr lang="en-US" dirty="0" smtClean="0"/>
              <a:t>To reduce drop out  </a:t>
            </a:r>
          </a:p>
          <a:p>
            <a:r>
              <a:rPr lang="en-US" dirty="0" smtClean="0"/>
              <a:t>To improve &amp; ensure retention of children in school </a:t>
            </a:r>
          </a:p>
          <a:p>
            <a:r>
              <a:rPr lang="en-US" dirty="0" smtClean="0"/>
              <a:t>To empower school management and school council </a:t>
            </a:r>
          </a:p>
          <a:p>
            <a:r>
              <a:rPr lang="en-US" dirty="0" smtClean="0"/>
              <a:t>To improve the school’s environment  </a:t>
            </a:r>
            <a:r>
              <a:rPr lang="en-US" sz="2000" dirty="0" smtClean="0"/>
              <a:t>(physical &amp; learning)</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Accounting of SBAP   			</a:t>
            </a:r>
            <a:r>
              <a:rPr lang="en-US" sz="1600" dirty="0" smtClean="0"/>
              <a:t> </a:t>
            </a:r>
            <a:endParaRPr lang="en-US" sz="1600" dirty="0"/>
          </a:p>
        </p:txBody>
      </p:sp>
      <p:sp>
        <p:nvSpPr>
          <p:cNvPr id="3" name="Content Placeholder 2"/>
          <p:cNvSpPr>
            <a:spLocks noGrp="1"/>
          </p:cNvSpPr>
          <p:nvPr>
            <p:ph idx="1"/>
          </p:nvPr>
        </p:nvSpPr>
        <p:spPr/>
        <p:txBody>
          <a:bodyPr/>
          <a:lstStyle/>
          <a:p>
            <a:r>
              <a:rPr lang="en-US" dirty="0" smtClean="0"/>
              <a:t>Budget Register </a:t>
            </a:r>
          </a:p>
          <a:p>
            <a:pPr lvl="1"/>
            <a:r>
              <a:rPr lang="en-US" sz="2000" dirty="0" smtClean="0"/>
              <a:t>School will maintain the budget register</a:t>
            </a:r>
          </a:p>
          <a:p>
            <a:pPr lvl="1"/>
            <a:r>
              <a:rPr lang="en-US" sz="2000" dirty="0" smtClean="0"/>
              <a:t> All purchases detail will be entered in register </a:t>
            </a:r>
          </a:p>
          <a:p>
            <a:pPr lvl="1"/>
            <a:r>
              <a:rPr lang="en-US" sz="2000" dirty="0" smtClean="0"/>
              <a:t>Ledger (income, expenses and balance sheet) must be updated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Monitoring </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SBAP will be discussed and monitored in monthly SC meeting according to SC policy 2007 and below mentioned actions will be discussed and checked </a:t>
            </a:r>
          </a:p>
          <a:p>
            <a:pPr lvl="3"/>
            <a:r>
              <a:rPr lang="en-US" dirty="0" smtClean="0"/>
              <a:t>Are the expenses according to the budget?</a:t>
            </a:r>
          </a:p>
          <a:p>
            <a:pPr lvl="3"/>
            <a:r>
              <a:rPr lang="en-US" dirty="0" smtClean="0"/>
              <a:t>Are the division of resources considered?</a:t>
            </a:r>
          </a:p>
          <a:p>
            <a:pPr lvl="3"/>
            <a:r>
              <a:rPr lang="en-US" dirty="0" smtClean="0"/>
              <a:t>Are the work progress is according to the timeline </a:t>
            </a:r>
          </a:p>
          <a:p>
            <a:pPr lvl="3"/>
            <a:r>
              <a:rPr lang="en-US" dirty="0" smtClean="0"/>
              <a:t>Are the results of SBAP according to the govt. target </a:t>
            </a:r>
          </a:p>
          <a:p>
            <a:pPr lvl="3"/>
            <a:r>
              <a:rPr lang="en-US" dirty="0" smtClean="0"/>
              <a:t>Procurement and Financial Guidelines for School Councils are observed </a:t>
            </a:r>
          </a:p>
          <a:p>
            <a:pPr lvl="3"/>
            <a:r>
              <a:rPr lang="en-US" dirty="0" smtClean="0"/>
              <a:t>Is the MEAs record cover the govt. targets </a:t>
            </a:r>
          </a:p>
          <a:p>
            <a:pPr lvl="3"/>
            <a:r>
              <a:rPr lang="en-US" dirty="0" smtClean="0"/>
              <a:t>Performance of contractor  will be observed </a:t>
            </a:r>
          </a:p>
          <a:p>
            <a:pPr marL="284163" lvl="3" indent="-223838"/>
            <a:r>
              <a:rPr lang="en-US" dirty="0" smtClean="0"/>
              <a:t>SC can review the project and take decision regarding continuation of project, change in plan,  change in timeline and also terminate the project </a:t>
            </a:r>
          </a:p>
          <a:p>
            <a:pPr lvl="3">
              <a:buNone/>
            </a:pPr>
            <a:endParaRPr lang="en-US" dirty="0" smtClean="0"/>
          </a:p>
          <a:p>
            <a:endParaRPr lang="en-US" dirty="0" smtClean="0"/>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Reporting </a:t>
            </a:r>
            <a:endParaRPr lang="en-US" dirty="0"/>
          </a:p>
        </p:txBody>
      </p:sp>
      <p:sp>
        <p:nvSpPr>
          <p:cNvPr id="3" name="Content Placeholder 2"/>
          <p:cNvSpPr>
            <a:spLocks noGrp="1"/>
          </p:cNvSpPr>
          <p:nvPr>
            <p:ph idx="1"/>
          </p:nvPr>
        </p:nvSpPr>
        <p:spPr/>
        <p:txBody>
          <a:bodyPr/>
          <a:lstStyle/>
          <a:p>
            <a:r>
              <a:rPr lang="en-US" dirty="0" smtClean="0"/>
              <a:t>SC will check the progress on quarterly basis </a:t>
            </a:r>
          </a:p>
          <a:p>
            <a:r>
              <a:rPr lang="en-US" dirty="0" smtClean="0"/>
              <a:t>School will send the quarterly expense report and progress report of SBAP to Dy. DEO and DMO</a:t>
            </a:r>
          </a:p>
          <a:p>
            <a:r>
              <a:rPr lang="en-US" dirty="0" smtClean="0"/>
              <a:t>These expense detail and report will be provided to MEAs  </a:t>
            </a:r>
          </a:p>
          <a:p>
            <a:r>
              <a:rPr lang="en-US" dirty="0" smtClean="0"/>
              <a:t>School will take bank statement on quarterly basis</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of SBAP/ Budget </a:t>
            </a:r>
            <a:endParaRPr lang="en-US" dirty="0"/>
          </a:p>
        </p:txBody>
      </p:sp>
      <p:sp>
        <p:nvSpPr>
          <p:cNvPr id="3" name="Content Placeholder 2"/>
          <p:cNvSpPr>
            <a:spLocks noGrp="1"/>
          </p:cNvSpPr>
          <p:nvPr>
            <p:ph idx="1"/>
          </p:nvPr>
        </p:nvSpPr>
        <p:spPr/>
        <p:txBody>
          <a:bodyPr/>
          <a:lstStyle/>
          <a:p>
            <a:r>
              <a:rPr lang="en-US" dirty="0" smtClean="0"/>
              <a:t>Budget can be reviewed any time In case unplanned  non forecasted items</a:t>
            </a:r>
          </a:p>
          <a:p>
            <a:r>
              <a:rPr lang="en-US" dirty="0" smtClean="0"/>
              <a:t>SC will review the SBAP in quarterly meeting </a:t>
            </a:r>
          </a:p>
          <a:p>
            <a:r>
              <a:rPr lang="en-US" dirty="0" smtClean="0"/>
              <a:t>Emended SBAP will be sent to AEO for approval according to the SC policy 2007 </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Audit of SBAP</a:t>
            </a:r>
            <a:endParaRPr lang="en-US" dirty="0"/>
          </a:p>
        </p:txBody>
      </p:sp>
      <p:sp>
        <p:nvSpPr>
          <p:cNvPr id="3" name="Content Placeholder 2"/>
          <p:cNvSpPr>
            <a:spLocks noGrp="1"/>
          </p:cNvSpPr>
          <p:nvPr>
            <p:ph idx="1"/>
          </p:nvPr>
        </p:nvSpPr>
        <p:spPr/>
        <p:txBody>
          <a:bodyPr/>
          <a:lstStyle/>
          <a:p>
            <a:r>
              <a:rPr lang="en-US" dirty="0" smtClean="0"/>
              <a:t>Auditor  General government of Pakistan can audit the incomes and expenditures </a:t>
            </a:r>
          </a:p>
          <a:p>
            <a:r>
              <a:rPr lang="en-US" dirty="0" smtClean="0"/>
              <a:t>Govt. have liberty to nominate any 3</a:t>
            </a:r>
            <a:r>
              <a:rPr lang="en-US" baseline="30000" dirty="0" smtClean="0"/>
              <a:t>rd</a:t>
            </a:r>
            <a:r>
              <a:rPr lang="en-US" dirty="0" smtClean="0"/>
              <a:t> party for audit </a:t>
            </a:r>
          </a:p>
          <a:p>
            <a:r>
              <a:rPr lang="en-US" dirty="0" smtClean="0"/>
              <a:t>Audit will be made in selected schools every year   </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458200" cy="743712"/>
          </a:xfrm>
        </p:spPr>
        <p:txBody>
          <a:bodyPr>
            <a:normAutofit fontScale="90000"/>
          </a:bodyPr>
          <a:lstStyle/>
          <a:p>
            <a:r>
              <a:rPr lang="en-US" dirty="0" smtClean="0"/>
              <a:t>NSB fund’s outcomes </a:t>
            </a:r>
            <a:r>
              <a:rPr lang="en-US" sz="2700" dirty="0" smtClean="0"/>
              <a:t>(NSB Policy Section 2.3) </a:t>
            </a:r>
            <a:endParaRPr lang="en-US" dirty="0"/>
          </a:p>
        </p:txBody>
      </p:sp>
      <p:sp>
        <p:nvSpPr>
          <p:cNvPr id="3" name="Content Placeholder 2"/>
          <p:cNvSpPr>
            <a:spLocks noGrp="1"/>
          </p:cNvSpPr>
          <p:nvPr>
            <p:ph idx="1"/>
          </p:nvPr>
        </p:nvSpPr>
        <p:spPr/>
        <p:txBody>
          <a:bodyPr/>
          <a:lstStyle/>
          <a:p>
            <a:r>
              <a:rPr lang="en-US" dirty="0" smtClean="0"/>
              <a:t>100% cleanliness of Building</a:t>
            </a:r>
          </a:p>
          <a:p>
            <a:r>
              <a:rPr lang="en-US" dirty="0" smtClean="0"/>
              <a:t>100% cleanliness of Classrooms</a:t>
            </a:r>
          </a:p>
          <a:p>
            <a:r>
              <a:rPr lang="en-US" dirty="0" smtClean="0"/>
              <a:t>100% cleanliness of Playground</a:t>
            </a:r>
          </a:p>
          <a:p>
            <a:r>
              <a:rPr lang="en-US" dirty="0" smtClean="0"/>
              <a:t>100% cleanliness of Washrooms</a:t>
            </a:r>
          </a:p>
          <a:p>
            <a:r>
              <a:rPr lang="en-US" dirty="0" smtClean="0"/>
              <a:t>90% teacher’s attendance </a:t>
            </a:r>
          </a:p>
          <a:p>
            <a:r>
              <a:rPr lang="en-US" dirty="0" smtClean="0"/>
              <a:t>100% Functionalize available facilities i.e. </a:t>
            </a:r>
            <a:r>
              <a:rPr lang="en-US" sz="2400" dirty="0" smtClean="0"/>
              <a:t>electricity, drinking water, washrooms, boundary wall</a:t>
            </a:r>
            <a:endParaRPr lang="en-US" dirty="0" smtClean="0"/>
          </a:p>
          <a:p>
            <a:r>
              <a:rPr lang="en-US" dirty="0" smtClean="0"/>
              <a:t>100% repair of furniture</a:t>
            </a:r>
          </a:p>
          <a:p>
            <a:pPr>
              <a:buNone/>
            </a:pPr>
            <a:r>
              <a:rPr lang="en-US" dirty="0" smtClean="0"/>
              <a:t>									</a:t>
            </a:r>
            <a:r>
              <a:rPr lang="en-US" sz="1600" dirty="0" smtClean="0"/>
              <a:t>Cont.</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NSB fund’s outcomes</a:t>
            </a:r>
            <a:endParaRPr lang="en-US" dirty="0"/>
          </a:p>
        </p:txBody>
      </p:sp>
      <p:sp>
        <p:nvSpPr>
          <p:cNvPr id="3" name="Content Placeholder 2"/>
          <p:cNvSpPr>
            <a:spLocks noGrp="1"/>
          </p:cNvSpPr>
          <p:nvPr>
            <p:ph idx="1"/>
          </p:nvPr>
        </p:nvSpPr>
        <p:spPr/>
        <p:txBody>
          <a:bodyPr/>
          <a:lstStyle/>
          <a:p>
            <a:r>
              <a:rPr lang="en-US" dirty="0" smtClean="0"/>
              <a:t>Purchase of new furniture </a:t>
            </a:r>
            <a:r>
              <a:rPr lang="en-US" sz="2000" dirty="0" smtClean="0"/>
              <a:t>(25% out of available furniture)</a:t>
            </a:r>
            <a:endParaRPr lang="en-US" dirty="0" smtClean="0"/>
          </a:p>
          <a:p>
            <a:r>
              <a:rPr lang="en-US" dirty="0" smtClean="0"/>
              <a:t>100% functionalize available classrooms </a:t>
            </a:r>
          </a:p>
          <a:p>
            <a:r>
              <a:rPr lang="en-US" dirty="0" smtClean="0"/>
              <a:t>Students retention enhanced by 20% in 3 years (baseline 78%) </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Estimate of school budget</a:t>
            </a:r>
            <a:endParaRPr lang="en-US" dirty="0"/>
          </a:p>
        </p:txBody>
      </p:sp>
      <p:sp>
        <p:nvSpPr>
          <p:cNvPr id="3" name="Content Placeholder 2"/>
          <p:cNvSpPr>
            <a:spLocks noGrp="1"/>
          </p:cNvSpPr>
          <p:nvPr>
            <p:ph idx="1"/>
          </p:nvPr>
        </p:nvSpPr>
        <p:spPr/>
        <p:txBody>
          <a:bodyPr>
            <a:normAutofit/>
          </a:bodyPr>
          <a:lstStyle/>
          <a:p>
            <a:r>
              <a:rPr lang="en-US" dirty="0" smtClean="0"/>
              <a:t>PMIU will allocate the funds for schools according  to the NSB formula</a:t>
            </a:r>
          </a:p>
          <a:p>
            <a:r>
              <a:rPr lang="en-US" dirty="0" smtClean="0"/>
              <a:t>PMIU will inform to EDO (</a:t>
            </a:r>
            <a:r>
              <a:rPr lang="en-US" dirty="0" err="1" smtClean="0"/>
              <a:t>Edu</a:t>
            </a:r>
            <a:r>
              <a:rPr lang="en-US" dirty="0" smtClean="0"/>
              <a:t>.) and EDO (F&amp;P) school’s fund</a:t>
            </a:r>
          </a:p>
          <a:p>
            <a:r>
              <a:rPr lang="en-US" dirty="0" smtClean="0"/>
              <a:t>Each school will be informed about decided funds </a:t>
            </a:r>
          </a:p>
          <a:p>
            <a:r>
              <a:rPr lang="en-US" dirty="0" smtClean="0"/>
              <a:t>Funds will be directly deposited from province to SC account as </a:t>
            </a:r>
            <a:r>
              <a:rPr lang="en-US" b="1" dirty="0" smtClean="0"/>
              <a:t>Special Drawing Account (SDA)</a:t>
            </a:r>
            <a:endParaRPr lang="en-US" dirty="0" smtClean="0"/>
          </a:p>
          <a:p>
            <a:r>
              <a:rPr lang="en-US" dirty="0" smtClean="0"/>
              <a:t>FTF and other funds will be deposited in another account </a:t>
            </a:r>
            <a:r>
              <a:rPr lang="en-US" sz="1900" dirty="0" smtClean="0"/>
              <a:t>(These amounts will not be mixed in SC account)  </a:t>
            </a:r>
            <a:endParaRPr lang="en-US"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Usage of funds 				</a:t>
            </a:r>
            <a:r>
              <a:rPr lang="en-US" sz="1800" dirty="0" smtClean="0"/>
              <a:t>(cont.)</a:t>
            </a:r>
            <a:endParaRPr lang="en-US" dirty="0"/>
          </a:p>
        </p:txBody>
      </p:sp>
      <p:sp>
        <p:nvSpPr>
          <p:cNvPr id="3" name="Content Placeholder 2"/>
          <p:cNvSpPr>
            <a:spLocks noGrp="1"/>
          </p:cNvSpPr>
          <p:nvPr>
            <p:ph idx="1"/>
          </p:nvPr>
        </p:nvSpPr>
        <p:spPr/>
        <p:txBody>
          <a:bodyPr>
            <a:normAutofit/>
          </a:bodyPr>
          <a:lstStyle/>
          <a:p>
            <a:r>
              <a:rPr lang="en-US" dirty="0" smtClean="0"/>
              <a:t>Head teacher will use these funds as Drawing and Disbursing Officer (DDO) with maintaining expenditure record  </a:t>
            </a:r>
          </a:p>
          <a:p>
            <a:r>
              <a:rPr lang="en-US" dirty="0" smtClean="0"/>
              <a:t>School has liberty to use funds under NSB policy section 2.3</a:t>
            </a:r>
          </a:p>
          <a:p>
            <a:r>
              <a:rPr lang="en-US" dirty="0" smtClean="0"/>
              <a:t> SC will work according to SC Policy 2007</a:t>
            </a:r>
          </a:p>
          <a:p>
            <a:r>
              <a:rPr lang="en-US" dirty="0" smtClean="0"/>
              <a:t>Any construction work can be done after fulfilling the important need as per NSB policy</a:t>
            </a:r>
          </a:p>
          <a:p>
            <a:r>
              <a:rPr lang="en-US" dirty="0" smtClean="0"/>
              <a:t>SBAP </a:t>
            </a:r>
            <a:r>
              <a:rPr lang="en-US" sz="2000" dirty="0" smtClean="0"/>
              <a:t>(School Based Action Plan) </a:t>
            </a:r>
            <a:r>
              <a:rPr lang="en-US" dirty="0"/>
              <a:t>will be </a:t>
            </a:r>
            <a:r>
              <a:rPr lang="en-US" dirty="0" smtClean="0"/>
              <a:t>prepared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Usage of funds </a:t>
            </a:r>
            <a:endParaRPr lang="en-US" dirty="0"/>
          </a:p>
        </p:txBody>
      </p:sp>
      <p:sp>
        <p:nvSpPr>
          <p:cNvPr id="3" name="Content Placeholder 2"/>
          <p:cNvSpPr>
            <a:spLocks noGrp="1"/>
          </p:cNvSpPr>
          <p:nvPr>
            <p:ph idx="1"/>
          </p:nvPr>
        </p:nvSpPr>
        <p:spPr/>
        <p:txBody>
          <a:bodyPr>
            <a:normAutofit fontScale="92500"/>
          </a:bodyPr>
          <a:lstStyle/>
          <a:p>
            <a:r>
              <a:rPr lang="en-US" dirty="0" smtClean="0"/>
              <a:t>Funds will not be used on non listed items in NSB Policy which are;</a:t>
            </a:r>
          </a:p>
          <a:p>
            <a:pPr lvl="2"/>
            <a:r>
              <a:rPr lang="en-US" dirty="0" smtClean="0"/>
              <a:t>Purchase of Land</a:t>
            </a:r>
          </a:p>
          <a:p>
            <a:pPr lvl="2"/>
            <a:r>
              <a:rPr lang="en-US" dirty="0" smtClean="0"/>
              <a:t>Any work/ activity which is not in school’s premises</a:t>
            </a:r>
          </a:p>
          <a:p>
            <a:pPr lvl="2"/>
            <a:r>
              <a:rPr lang="en-US" dirty="0" smtClean="0"/>
              <a:t>Purchase of vehicles etc.</a:t>
            </a:r>
          </a:p>
          <a:p>
            <a:pPr lvl="2"/>
            <a:r>
              <a:rPr lang="en-US" dirty="0" smtClean="0"/>
              <a:t> Those items which will not be used in school</a:t>
            </a:r>
          </a:p>
          <a:p>
            <a:r>
              <a:rPr lang="en-US" dirty="0" smtClean="0"/>
              <a:t>Those items which are not mentioned in SBAP/ non listed items can be fulfilled after the written approval of AEO </a:t>
            </a:r>
          </a:p>
          <a:p>
            <a:r>
              <a:rPr lang="en-US" dirty="0" smtClean="0"/>
              <a:t>All Non salary/ recurrent expenditures will be covered from NSB Fund </a:t>
            </a:r>
          </a:p>
          <a:p>
            <a:r>
              <a:rPr lang="en-US" dirty="0" smtClean="0"/>
              <a:t>No extra funds will be allocated for non salary expenditures</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04088"/>
            <a:ext cx="8915400" cy="743712"/>
          </a:xfrm>
        </p:spPr>
        <p:txBody>
          <a:bodyPr>
            <a:normAutofit fontScale="90000"/>
          </a:bodyPr>
          <a:lstStyle/>
          <a:p>
            <a:r>
              <a:rPr lang="en-US" dirty="0" smtClean="0"/>
              <a:t>Stages of Long Term School’s Planning</a:t>
            </a:r>
            <a:endParaRPr lang="en-US" dirty="0"/>
          </a:p>
        </p:txBody>
      </p:sp>
      <p:sp>
        <p:nvSpPr>
          <p:cNvPr id="14" name="Right Arrow 13"/>
          <p:cNvSpPr/>
          <p:nvPr/>
        </p:nvSpPr>
        <p:spPr>
          <a:xfrm>
            <a:off x="2514600" y="2544580"/>
            <a:ext cx="838200" cy="457200"/>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5" name="Rectangle 14"/>
          <p:cNvSpPr/>
          <p:nvPr/>
        </p:nvSpPr>
        <p:spPr>
          <a:xfrm>
            <a:off x="228600" y="1752600"/>
            <a:ext cx="2286000" cy="1143000"/>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lvl="0" algn="ctr"/>
            <a:r>
              <a:rPr lang="en-US" b="1" dirty="0" smtClean="0">
                <a:solidFill>
                  <a:schemeClr val="tx1"/>
                </a:solidFill>
                <a:latin typeface="Arial Black" pitchFamily="34" charset="0"/>
                <a:cs typeface="Aharoni" pitchFamily="2" charset="-79"/>
              </a:rPr>
              <a:t>Identification</a:t>
            </a:r>
          </a:p>
          <a:p>
            <a:pPr lvl="0" algn="ctr"/>
            <a:r>
              <a:rPr lang="en-US" b="1" dirty="0" smtClean="0">
                <a:solidFill>
                  <a:schemeClr val="tx1"/>
                </a:solidFill>
                <a:latin typeface="Arial Black" pitchFamily="34" charset="0"/>
                <a:cs typeface="Aharoni" pitchFamily="2" charset="-79"/>
              </a:rPr>
              <a:t> of </a:t>
            </a:r>
          </a:p>
          <a:p>
            <a:pPr lvl="0" algn="ctr"/>
            <a:r>
              <a:rPr lang="en-US" b="1" dirty="0" smtClean="0">
                <a:solidFill>
                  <a:schemeClr val="tx1"/>
                </a:solidFill>
                <a:latin typeface="Arial Black" pitchFamily="34" charset="0"/>
                <a:cs typeface="Aharoni" pitchFamily="2" charset="-79"/>
              </a:rPr>
              <a:t>School’s Vision </a:t>
            </a:r>
            <a:endParaRPr lang="en-US" b="1" dirty="0">
              <a:solidFill>
                <a:schemeClr val="tx1"/>
              </a:solidFill>
              <a:latin typeface="Arial Black" pitchFamily="34" charset="0"/>
              <a:cs typeface="Aharoni" pitchFamily="2" charset="-79"/>
            </a:endParaRPr>
          </a:p>
        </p:txBody>
      </p:sp>
      <p:sp>
        <p:nvSpPr>
          <p:cNvPr id="16" name="Rectangle 15"/>
          <p:cNvSpPr/>
          <p:nvPr/>
        </p:nvSpPr>
        <p:spPr>
          <a:xfrm>
            <a:off x="3352800" y="1676400"/>
            <a:ext cx="2286000" cy="1143000"/>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lvl="0" algn="ctr"/>
            <a:r>
              <a:rPr lang="en-US" b="1" dirty="0" smtClean="0">
                <a:solidFill>
                  <a:schemeClr val="tx1"/>
                </a:solidFill>
                <a:latin typeface="Arial Black" pitchFamily="34" charset="0"/>
                <a:cs typeface="Aharoni" pitchFamily="2" charset="-79"/>
              </a:rPr>
              <a:t>Current Situation Analysis of School</a:t>
            </a:r>
            <a:endParaRPr lang="en-US" b="1" dirty="0">
              <a:solidFill>
                <a:schemeClr val="tx1"/>
              </a:solidFill>
              <a:latin typeface="Arial Black" pitchFamily="34" charset="0"/>
              <a:cs typeface="Aharoni" pitchFamily="2" charset="-79"/>
            </a:endParaRPr>
          </a:p>
        </p:txBody>
      </p:sp>
      <p:sp>
        <p:nvSpPr>
          <p:cNvPr id="17" name="Rectangle 16"/>
          <p:cNvSpPr/>
          <p:nvPr/>
        </p:nvSpPr>
        <p:spPr>
          <a:xfrm>
            <a:off x="6477000" y="1767590"/>
            <a:ext cx="2286000" cy="1143000"/>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lvl="0" algn="ctr"/>
            <a:r>
              <a:rPr lang="en-US" b="1" dirty="0" smtClean="0">
                <a:solidFill>
                  <a:schemeClr val="tx1"/>
                </a:solidFill>
                <a:latin typeface="Arial Black" pitchFamily="34" charset="0"/>
                <a:cs typeface="Aharoni" pitchFamily="2" charset="-79"/>
              </a:rPr>
              <a:t>Identification of School’s Objectives/ Aims </a:t>
            </a:r>
          </a:p>
        </p:txBody>
      </p:sp>
      <p:sp>
        <p:nvSpPr>
          <p:cNvPr id="18" name="Rectangle 17"/>
          <p:cNvSpPr/>
          <p:nvPr/>
        </p:nvSpPr>
        <p:spPr>
          <a:xfrm>
            <a:off x="6553200" y="5410200"/>
            <a:ext cx="2286000" cy="1143000"/>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lvl="0" algn="ctr"/>
            <a:r>
              <a:rPr lang="en-US" b="1" dirty="0" smtClean="0">
                <a:solidFill>
                  <a:schemeClr val="tx1"/>
                </a:solidFill>
                <a:latin typeface="Arial Black" pitchFamily="34" charset="0"/>
                <a:cs typeface="Aharoni" pitchFamily="2" charset="-79"/>
              </a:rPr>
              <a:t>Classification/ Categorization of  school’s need</a:t>
            </a:r>
          </a:p>
        </p:txBody>
      </p:sp>
      <p:sp>
        <p:nvSpPr>
          <p:cNvPr id="19" name="Rectangle 18"/>
          <p:cNvSpPr/>
          <p:nvPr/>
        </p:nvSpPr>
        <p:spPr>
          <a:xfrm>
            <a:off x="6553200" y="3581400"/>
            <a:ext cx="2286000" cy="1143000"/>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b="1" dirty="0" smtClean="0">
                <a:solidFill>
                  <a:schemeClr val="tx1"/>
                </a:solidFill>
                <a:latin typeface="Arial Black" pitchFamily="34" charset="0"/>
                <a:cs typeface="Aharoni" pitchFamily="2" charset="-79"/>
              </a:rPr>
              <a:t>Identification of School’s Need </a:t>
            </a:r>
          </a:p>
        </p:txBody>
      </p:sp>
      <p:sp>
        <p:nvSpPr>
          <p:cNvPr id="20" name="Rectangle 19"/>
          <p:cNvSpPr/>
          <p:nvPr/>
        </p:nvSpPr>
        <p:spPr>
          <a:xfrm>
            <a:off x="3429000" y="5336500"/>
            <a:ext cx="2286000" cy="1143000"/>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b="1" dirty="0" smtClean="0">
                <a:solidFill>
                  <a:schemeClr val="tx1"/>
                </a:solidFill>
                <a:latin typeface="Arial Black" pitchFamily="34" charset="0"/>
                <a:cs typeface="Aharoni" pitchFamily="2" charset="-79"/>
              </a:rPr>
              <a:t>Cost Estimation of School Needs</a:t>
            </a:r>
          </a:p>
        </p:txBody>
      </p:sp>
      <p:sp>
        <p:nvSpPr>
          <p:cNvPr id="21" name="Rectangle 20"/>
          <p:cNvSpPr/>
          <p:nvPr/>
        </p:nvSpPr>
        <p:spPr>
          <a:xfrm>
            <a:off x="273570" y="5456420"/>
            <a:ext cx="2286000" cy="1143000"/>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lvl="0" algn="ctr"/>
            <a:r>
              <a:rPr lang="en-US" b="1" dirty="0" smtClean="0">
                <a:solidFill>
                  <a:schemeClr val="tx1"/>
                </a:solidFill>
                <a:latin typeface="Arial Black" pitchFamily="34" charset="0"/>
                <a:cs typeface="Aharoni" pitchFamily="2" charset="-79"/>
              </a:rPr>
              <a:t>Preparation of Budget </a:t>
            </a:r>
            <a:endParaRPr lang="en-US" b="1" dirty="0">
              <a:solidFill>
                <a:schemeClr val="tx1"/>
              </a:solidFill>
              <a:latin typeface="Arial Black" pitchFamily="34" charset="0"/>
              <a:cs typeface="Aharoni" pitchFamily="2" charset="-79"/>
            </a:endParaRPr>
          </a:p>
        </p:txBody>
      </p:sp>
      <p:sp>
        <p:nvSpPr>
          <p:cNvPr id="22" name="Right Arrow 21"/>
          <p:cNvSpPr/>
          <p:nvPr/>
        </p:nvSpPr>
        <p:spPr>
          <a:xfrm>
            <a:off x="5638800" y="1570220"/>
            <a:ext cx="838200" cy="457200"/>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4" name="Right Arrow 23"/>
          <p:cNvSpPr/>
          <p:nvPr/>
        </p:nvSpPr>
        <p:spPr>
          <a:xfrm rot="10800000">
            <a:off x="5715000" y="6218420"/>
            <a:ext cx="838200" cy="457200"/>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5" name="Right Arrow 24"/>
          <p:cNvSpPr/>
          <p:nvPr/>
        </p:nvSpPr>
        <p:spPr>
          <a:xfrm rot="5400000">
            <a:off x="6278380" y="4800600"/>
            <a:ext cx="762000" cy="457200"/>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6" name="Right Arrow 25"/>
          <p:cNvSpPr/>
          <p:nvPr/>
        </p:nvSpPr>
        <p:spPr>
          <a:xfrm rot="5400000">
            <a:off x="8343900" y="3009900"/>
            <a:ext cx="685800" cy="457200"/>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7" name="Right Arrow 26"/>
          <p:cNvSpPr/>
          <p:nvPr/>
        </p:nvSpPr>
        <p:spPr>
          <a:xfrm rot="10800000">
            <a:off x="2590800" y="5242810"/>
            <a:ext cx="838200" cy="457200"/>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2" name="Rounded Rectangle 31"/>
          <p:cNvSpPr/>
          <p:nvPr/>
        </p:nvSpPr>
        <p:spPr>
          <a:xfrm>
            <a:off x="228600" y="1752600"/>
            <a:ext cx="228600" cy="228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1</a:t>
            </a:r>
            <a:endParaRPr lang="en-US" b="1" dirty="0"/>
          </a:p>
        </p:txBody>
      </p:sp>
      <p:sp>
        <p:nvSpPr>
          <p:cNvPr id="33" name="Rounded Rectangle 32"/>
          <p:cNvSpPr/>
          <p:nvPr/>
        </p:nvSpPr>
        <p:spPr>
          <a:xfrm>
            <a:off x="3352800" y="1676400"/>
            <a:ext cx="228600" cy="228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2</a:t>
            </a:r>
            <a:endParaRPr lang="en-US" b="1" dirty="0"/>
          </a:p>
        </p:txBody>
      </p:sp>
      <p:sp>
        <p:nvSpPr>
          <p:cNvPr id="34" name="Rounded Rectangle 33"/>
          <p:cNvSpPr/>
          <p:nvPr/>
        </p:nvSpPr>
        <p:spPr>
          <a:xfrm>
            <a:off x="6477000" y="1752600"/>
            <a:ext cx="228600" cy="228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3</a:t>
            </a:r>
            <a:endParaRPr lang="en-US" b="1" dirty="0"/>
          </a:p>
        </p:txBody>
      </p:sp>
      <p:sp>
        <p:nvSpPr>
          <p:cNvPr id="35" name="Rounded Rectangle 34"/>
          <p:cNvSpPr/>
          <p:nvPr/>
        </p:nvSpPr>
        <p:spPr>
          <a:xfrm>
            <a:off x="6553200" y="3581400"/>
            <a:ext cx="228600" cy="228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4</a:t>
            </a:r>
            <a:endParaRPr lang="en-US" b="1" dirty="0"/>
          </a:p>
        </p:txBody>
      </p:sp>
      <p:sp>
        <p:nvSpPr>
          <p:cNvPr id="36" name="Rounded Rectangle 35"/>
          <p:cNvSpPr/>
          <p:nvPr/>
        </p:nvSpPr>
        <p:spPr>
          <a:xfrm>
            <a:off x="6553200" y="5410200"/>
            <a:ext cx="228600" cy="228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5</a:t>
            </a:r>
            <a:endParaRPr lang="en-US" b="1" dirty="0"/>
          </a:p>
        </p:txBody>
      </p:sp>
      <p:sp>
        <p:nvSpPr>
          <p:cNvPr id="37" name="Rounded Rectangle 36"/>
          <p:cNvSpPr/>
          <p:nvPr/>
        </p:nvSpPr>
        <p:spPr>
          <a:xfrm>
            <a:off x="274820" y="5471410"/>
            <a:ext cx="228600" cy="228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7</a:t>
            </a:r>
            <a:endParaRPr lang="en-US" b="1" dirty="0"/>
          </a:p>
        </p:txBody>
      </p:sp>
      <p:sp>
        <p:nvSpPr>
          <p:cNvPr id="38" name="Rounded Rectangle 37"/>
          <p:cNvSpPr/>
          <p:nvPr/>
        </p:nvSpPr>
        <p:spPr>
          <a:xfrm>
            <a:off x="3443990" y="5334000"/>
            <a:ext cx="228600" cy="228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6</a:t>
            </a:r>
            <a:endParaRPr lang="en-US" b="1" dirty="0"/>
          </a:p>
        </p:txBody>
      </p:sp>
      <p:sp>
        <p:nvSpPr>
          <p:cNvPr id="40" name="Rectangle 39"/>
          <p:cNvSpPr/>
          <p:nvPr/>
        </p:nvSpPr>
        <p:spPr>
          <a:xfrm>
            <a:off x="1143000" y="3581400"/>
            <a:ext cx="4038600" cy="1143000"/>
          </a:xfrm>
          <a:prstGeom prst="rect">
            <a:avLst/>
          </a:prstGeom>
        </p:spPr>
        <p:style>
          <a:lnRef idx="2">
            <a:schemeClr val="accent1">
              <a:shade val="50000"/>
            </a:schemeClr>
          </a:lnRef>
          <a:fillRef idx="1002">
            <a:schemeClr val="lt1"/>
          </a:fillRef>
          <a:effectRef idx="0">
            <a:schemeClr val="accent1"/>
          </a:effectRef>
          <a:fontRef idx="minor">
            <a:schemeClr val="lt1"/>
          </a:fontRef>
        </p:style>
        <p:txBody>
          <a:bodyPr rtlCol="0" anchor="ctr"/>
          <a:lstStyle/>
          <a:p>
            <a:pPr lvl="0" algn="ctr"/>
            <a:r>
              <a:rPr lang="en-US" sz="3200" b="1" dirty="0" smtClean="0">
                <a:solidFill>
                  <a:schemeClr val="tx1"/>
                </a:solidFill>
                <a:latin typeface="Arial Black" pitchFamily="34" charset="0"/>
                <a:cs typeface="Aharoni" pitchFamily="2" charset="-79"/>
              </a:rPr>
              <a:t>7 Stages </a:t>
            </a:r>
          </a:p>
          <a:p>
            <a:pPr lvl="0" algn="ctr"/>
            <a:r>
              <a:rPr lang="en-US" sz="2000" b="1" dirty="0" smtClean="0">
                <a:solidFill>
                  <a:schemeClr val="tx1"/>
                </a:solidFill>
                <a:latin typeface="Arial Black" pitchFamily="34" charset="0"/>
                <a:cs typeface="Aharoni" pitchFamily="2" charset="-79"/>
              </a:rPr>
              <a:t>of </a:t>
            </a:r>
          </a:p>
          <a:p>
            <a:pPr lvl="0" algn="ctr"/>
            <a:r>
              <a:rPr lang="en-US" sz="2000" b="1" dirty="0" smtClean="0">
                <a:solidFill>
                  <a:schemeClr val="tx1"/>
                </a:solidFill>
                <a:latin typeface="Arial Black" pitchFamily="34" charset="0"/>
                <a:cs typeface="Aharoni" pitchFamily="2" charset="-79"/>
              </a:rPr>
              <a:t>Long Term School Planning </a:t>
            </a:r>
            <a:endParaRPr lang="en-US" sz="2000"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04088"/>
            <a:ext cx="8839200" cy="667512"/>
          </a:xfrm>
        </p:spPr>
        <p:txBody>
          <a:bodyPr>
            <a:noAutofit/>
          </a:bodyPr>
          <a:lstStyle/>
          <a:p>
            <a:pPr lvl="0"/>
            <a:r>
              <a:rPr lang="en-US" sz="1600" b="1" dirty="0" smtClean="0"/>
              <a:t>								</a:t>
            </a:r>
            <a:r>
              <a:rPr lang="en-US" sz="1600" b="1" dirty="0" smtClean="0">
                <a:solidFill>
                  <a:srgbClr val="FF0000"/>
                </a:solidFill>
              </a:rPr>
              <a:t>                  Stage-1 </a:t>
            </a:r>
            <a:r>
              <a:rPr lang="en-US" sz="1600" dirty="0" smtClean="0"/>
              <a:t/>
            </a:r>
            <a:br>
              <a:rPr lang="en-US" sz="1600" dirty="0" smtClean="0"/>
            </a:br>
            <a:r>
              <a:rPr lang="en-US" sz="1600" dirty="0" smtClean="0"/>
              <a:t>	</a:t>
            </a:r>
            <a:r>
              <a:rPr lang="en-US" sz="3200" b="1" dirty="0" smtClean="0">
                <a:solidFill>
                  <a:schemeClr val="tx1"/>
                </a:solidFill>
                <a:latin typeface="Arial Black" pitchFamily="34" charset="0"/>
                <a:cs typeface="Aharoni" pitchFamily="2" charset="-79"/>
              </a:rPr>
              <a:t>Identification of School Vision</a:t>
            </a:r>
            <a:r>
              <a:rPr lang="en-US" sz="1800" b="1" dirty="0" smtClean="0">
                <a:solidFill>
                  <a:schemeClr val="tx1"/>
                </a:solidFill>
                <a:latin typeface="Arial Black" pitchFamily="34" charset="0"/>
                <a:cs typeface="Aharoni" pitchFamily="2" charset="-79"/>
              </a:rPr>
              <a:t> </a:t>
            </a:r>
            <a:endParaRPr lang="en-US" sz="1600" dirty="0"/>
          </a:p>
        </p:txBody>
      </p:sp>
      <p:sp>
        <p:nvSpPr>
          <p:cNvPr id="3" name="Content Placeholder 2"/>
          <p:cNvSpPr>
            <a:spLocks noGrp="1"/>
          </p:cNvSpPr>
          <p:nvPr>
            <p:ph idx="1"/>
          </p:nvPr>
        </p:nvSpPr>
        <p:spPr>
          <a:xfrm>
            <a:off x="457200" y="1828800"/>
            <a:ext cx="8229600" cy="4495800"/>
          </a:xfrm>
        </p:spPr>
        <p:txBody>
          <a:bodyPr/>
          <a:lstStyle/>
          <a:p>
            <a:r>
              <a:rPr lang="en-US" dirty="0" smtClean="0"/>
              <a:t>Vision will help to set the school’s objectives </a:t>
            </a:r>
          </a:p>
          <a:p>
            <a:r>
              <a:rPr lang="en-US" dirty="0" smtClean="0"/>
              <a:t>SC and Head Teacher will prepare School’s vision</a:t>
            </a:r>
          </a:p>
          <a:p>
            <a:r>
              <a:rPr lang="en-US" dirty="0" smtClean="0"/>
              <a:t>Parents and students will also be the part of this activity</a:t>
            </a:r>
          </a:p>
          <a:p>
            <a:r>
              <a:rPr lang="en-US" dirty="0" smtClean="0"/>
              <a:t>Vision can be:</a:t>
            </a:r>
          </a:p>
          <a:p>
            <a:pPr lvl="1" algn="ctr">
              <a:buNone/>
            </a:pPr>
            <a:r>
              <a:rPr lang="en-US" sz="2800" b="1" dirty="0" smtClean="0"/>
              <a:t>“Provide comfortable and encouraging educational environment to achieve the better results” </a:t>
            </a:r>
            <a:endParaRPr lang="en-US" sz="2800" b="1"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2071</TotalTime>
  <Words>1289</Words>
  <Application>Microsoft Office PowerPoint</Application>
  <PresentationFormat>On-screen Show (4:3)</PresentationFormat>
  <Paragraphs>164</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Flow</vt:lpstr>
      <vt:lpstr>Non Salary Budget Scheme  for  Primary &amp; Elementary Schools </vt:lpstr>
      <vt:lpstr>Objectives of Scheme</vt:lpstr>
      <vt:lpstr>NSB fund’s outcomes (NSB Policy Section 2.3) </vt:lpstr>
      <vt:lpstr>NSB fund’s outcomes</vt:lpstr>
      <vt:lpstr>Estimate of school budget</vt:lpstr>
      <vt:lpstr>Usage of funds     (cont.)</vt:lpstr>
      <vt:lpstr>Usage of funds </vt:lpstr>
      <vt:lpstr>Stages of Long Term School’s Planning</vt:lpstr>
      <vt:lpstr>                          Stage-1   Identification of School Vision </vt:lpstr>
      <vt:lpstr>                          Stage-2  Current  Situation Analysis of School</vt:lpstr>
      <vt:lpstr>          Stage-3  Identification of School’s Objectives/ Aims </vt:lpstr>
      <vt:lpstr>          Stage-4  Identification of School’s Need </vt:lpstr>
      <vt:lpstr>          Stage-5  Classification/ Categorization of  school’s need</vt:lpstr>
      <vt:lpstr>          Stage-6  Cost Estimation of School Needs</vt:lpstr>
      <vt:lpstr>          Stage-7  Preparation of Budget </vt:lpstr>
      <vt:lpstr>Approval of SBAP</vt:lpstr>
      <vt:lpstr>Implementation of SBAP/ Budget</vt:lpstr>
      <vt:lpstr>Accounting of SBAP   (cont.) </vt:lpstr>
      <vt:lpstr>Accounting of SBAP   (cont.)  </vt:lpstr>
      <vt:lpstr>Accounting of SBAP       </vt:lpstr>
      <vt:lpstr>Monitoring </vt:lpstr>
      <vt:lpstr>Reporting </vt:lpstr>
      <vt:lpstr>Review of SBAP/ Budget </vt:lpstr>
      <vt:lpstr>Audit of SBAP</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Non Salary Budget Scheme  for  Primary &amp; Elementary School</dc:title>
  <dc:creator>PM</dc:creator>
  <cp:lastModifiedBy>PM</cp:lastModifiedBy>
  <cp:revision>114</cp:revision>
  <dcterms:created xsi:type="dcterms:W3CDTF">2014-08-19T12:07:08Z</dcterms:created>
  <dcterms:modified xsi:type="dcterms:W3CDTF">2014-08-29T12:52:43Z</dcterms:modified>
</cp:coreProperties>
</file>